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3" r:id="rId8"/>
    <p:sldId id="262" r:id="rId9"/>
    <p:sldId id="265" r:id="rId10"/>
    <p:sldId id="267"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nl-NL"/>
              <a:t>Klik om stijl te bewerken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nl-NL"/>
              <a:t>Klik om stijl te bewerken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5586B75A-687E-405C-8A0B-8D00578BA2C3}"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11/9/2023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11/9/2023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a:t>Klik om stijl te bewerken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11/9/2023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nl-NL"/>
              <a:t>Klik om stijl te bewerken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p>
            <a:fld id="{5586B75A-687E-405C-8A0B-8D00578BA2C3}" type="datetimeFigureOut">
              <a:rPr lang="en-US" dirty="0"/>
              <a:pPr/>
              <a:t>11/9/2023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nl-NL"/>
              <a:t>Klik om stijl te bewerken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8" name="Date Placeholder 7"/>
          <p:cNvSpPr>
            <a:spLocks noGrp="1"/>
          </p:cNvSpPr>
          <p:nvPr>
            <p:ph type="dt" sz="half" idx="10"/>
          </p:nvPr>
        </p:nvSpPr>
        <p:spPr/>
        <p:txBody>
          <a:bodyPr/>
          <a:lstStyle/>
          <a:p>
            <a:fld id="{5586B75A-687E-405C-8A0B-8D00578BA2C3}" type="datetimeFigureOut">
              <a:rPr lang="en-US" dirty="0"/>
              <a:pPr/>
              <a:t>11/9/2023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11/9/2023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19C329CE-F4DC-002A-F20E-7342B1C231ED}"/>
              </a:ext>
            </a:extLst>
          </p:cNvPr>
          <p:cNvSpPr>
            <a:spLocks noGrp="1"/>
          </p:cNvSpPr>
          <p:nvPr>
            <p:ph type="subTitle" idx="1"/>
          </p:nvPr>
        </p:nvSpPr>
        <p:spPr>
          <a:xfrm>
            <a:off x="214605" y="5169158"/>
            <a:ext cx="8200610" cy="709127"/>
          </a:xfrm>
        </p:spPr>
        <p:txBody>
          <a:bodyPr>
            <a:normAutofit/>
          </a:bodyPr>
          <a:lstStyle/>
          <a:p>
            <a:r>
              <a:rPr lang="en-US" sz="3600" b="1" dirty="0">
                <a:solidFill>
                  <a:schemeClr val="bg1"/>
                </a:solidFill>
              </a:rPr>
              <a:t>Passende huisvesting voor ouderen</a:t>
            </a:r>
            <a:endParaRPr lang="en-NL" sz="3600" dirty="0">
              <a:solidFill>
                <a:schemeClr val="bg1"/>
              </a:solidFill>
            </a:endParaRPr>
          </a:p>
        </p:txBody>
      </p:sp>
      <p:pic>
        <p:nvPicPr>
          <p:cNvPr id="4" name="Picture 2" descr="Amsterdam Zuidoost city district">
            <a:extLst>
              <a:ext uri="{FF2B5EF4-FFF2-40B4-BE49-F238E27FC236}">
                <a16:creationId xmlns:a16="http://schemas.microsoft.com/office/drawing/2014/main" id="{CB533407-7082-058E-7720-0B1B64C9A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8909"/>
            <a:ext cx="6109997" cy="4078423"/>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A99F99D1-14F4-1C5C-C62E-07B138FAD869}"/>
              </a:ext>
            </a:extLst>
          </p:cNvPr>
          <p:cNvPicPr>
            <a:picLocks noChangeAspect="1"/>
          </p:cNvPicPr>
          <p:nvPr/>
        </p:nvPicPr>
        <p:blipFill>
          <a:blip r:embed="rId3"/>
          <a:stretch>
            <a:fillRect/>
          </a:stretch>
        </p:blipFill>
        <p:spPr>
          <a:xfrm>
            <a:off x="5042440" y="3760236"/>
            <a:ext cx="4147576" cy="1067095"/>
          </a:xfrm>
          <a:prstGeom prst="rect">
            <a:avLst/>
          </a:prstGeom>
        </p:spPr>
      </p:pic>
    </p:spTree>
    <p:extLst>
      <p:ext uri="{BB962C8B-B14F-4D97-AF65-F5344CB8AC3E}">
        <p14:creationId xmlns:p14="http://schemas.microsoft.com/office/powerpoint/2010/main" val="3412733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6745BDB-13C1-BA25-5A39-C8459331DA50}"/>
              </a:ext>
            </a:extLst>
          </p:cNvPr>
          <p:cNvSpPr txBox="1">
            <a:spLocks/>
          </p:cNvSpPr>
          <p:nvPr/>
        </p:nvSpPr>
        <p:spPr>
          <a:xfrm>
            <a:off x="520181" y="267084"/>
            <a:ext cx="6878995" cy="39539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b="1" dirty="0" err="1">
                <a:solidFill>
                  <a:schemeClr val="accent1"/>
                </a:solidFill>
              </a:rPr>
              <a:t>Inspiratie</a:t>
            </a:r>
            <a:r>
              <a:rPr lang="en-US" b="1" dirty="0">
                <a:solidFill>
                  <a:schemeClr val="accent1"/>
                </a:solidFill>
              </a:rPr>
              <a:t> </a:t>
            </a:r>
            <a:r>
              <a:rPr lang="en-US" b="1" dirty="0" err="1">
                <a:solidFill>
                  <a:schemeClr val="accent1"/>
                </a:solidFill>
              </a:rPr>
              <a:t>uit</a:t>
            </a:r>
            <a:r>
              <a:rPr lang="en-US" b="1" dirty="0">
                <a:solidFill>
                  <a:schemeClr val="accent1"/>
                </a:solidFill>
              </a:rPr>
              <a:t> de </a:t>
            </a:r>
            <a:r>
              <a:rPr lang="en-US" b="1" dirty="0" err="1">
                <a:solidFill>
                  <a:schemeClr val="accent1"/>
                </a:solidFill>
              </a:rPr>
              <a:t>aanpak</a:t>
            </a:r>
            <a:r>
              <a:rPr lang="en-US" b="1" dirty="0">
                <a:solidFill>
                  <a:schemeClr val="accent1"/>
                </a:solidFill>
              </a:rPr>
              <a:t> van </a:t>
            </a:r>
            <a:r>
              <a:rPr lang="en-US" b="1" dirty="0" err="1">
                <a:solidFill>
                  <a:schemeClr val="accent1"/>
                </a:solidFill>
              </a:rPr>
              <a:t>Buurtzorg</a:t>
            </a:r>
            <a:endParaRPr lang="en-NL" b="1" dirty="0">
              <a:solidFill>
                <a:schemeClr val="accent1"/>
              </a:solidFill>
            </a:endParaRPr>
          </a:p>
        </p:txBody>
      </p:sp>
      <p:sp>
        <p:nvSpPr>
          <p:cNvPr id="5" name="Rechthoek 4">
            <a:extLst>
              <a:ext uri="{FF2B5EF4-FFF2-40B4-BE49-F238E27FC236}">
                <a16:creationId xmlns:a16="http://schemas.microsoft.com/office/drawing/2014/main" id="{100334D5-01D0-1AEE-821A-5B0274B83A18}"/>
              </a:ext>
            </a:extLst>
          </p:cNvPr>
          <p:cNvSpPr/>
          <p:nvPr/>
        </p:nvSpPr>
        <p:spPr>
          <a:xfrm>
            <a:off x="520182" y="662474"/>
            <a:ext cx="11227060" cy="565435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De buurt als ecosysteem voor maatschappelijke gezondheidszorg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“Het moet en kan beter, anders lopen we vast”. De ambitie is om de zorg voor iedereen toegankelijk, kwalitatief goed en betaalbaar te houden. Door de zorg anders te organiseren.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0" i="0" u="none" strike="noStrike" kern="1200" cap="none" spc="0" normalizeH="0" baseline="0" noProof="0" dirty="0">
                <a:ln>
                  <a:noFill/>
                </a:ln>
                <a:solidFill>
                  <a:prstClr val="black"/>
                </a:solidFill>
                <a:effectLst/>
                <a:uLnTx/>
                <a:uFillTx/>
                <a:latin typeface="Calibri" panose="020F0502020204030204"/>
                <a:ea typeface="+mn-ea"/>
                <a:cs typeface="+mn-cs"/>
              </a:rPr>
              <a:t>Jan Rotmans: “Bij een transitie slaagt het complexe, adaptieve systeem erin zich succesvol aan te passen aan de veranderende interne en externe omstandigheden en bereikt het systeem een hogere orde van organisatie en complexiteit. Dit optimale vernieuwingspad leidt tot een nieuw systeemniveau met een optimale ordening en structuur.”</a:t>
            </a:r>
          </a:p>
        </p:txBody>
      </p:sp>
    </p:spTree>
    <p:extLst>
      <p:ext uri="{BB962C8B-B14F-4D97-AF65-F5344CB8AC3E}">
        <p14:creationId xmlns:p14="http://schemas.microsoft.com/office/powerpoint/2010/main" val="1621678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A9D13E4-9AD8-8F1A-4E1C-7E0F7488A29B}"/>
              </a:ext>
            </a:extLst>
          </p:cNvPr>
          <p:cNvPicPr>
            <a:picLocks noChangeAspect="1"/>
          </p:cNvPicPr>
          <p:nvPr/>
        </p:nvPicPr>
        <p:blipFill>
          <a:blip r:embed="rId2"/>
          <a:stretch>
            <a:fillRect/>
          </a:stretch>
        </p:blipFill>
        <p:spPr>
          <a:xfrm>
            <a:off x="923222" y="743374"/>
            <a:ext cx="9144508" cy="5554214"/>
          </a:xfrm>
          <a:prstGeom prst="rect">
            <a:avLst/>
          </a:prstGeom>
        </p:spPr>
      </p:pic>
      <p:sp>
        <p:nvSpPr>
          <p:cNvPr id="6" name="Tekstvak 5">
            <a:extLst>
              <a:ext uri="{FF2B5EF4-FFF2-40B4-BE49-F238E27FC236}">
                <a16:creationId xmlns:a16="http://schemas.microsoft.com/office/drawing/2014/main" id="{A8AF03F0-E24C-5E26-7242-6C3ECE31F4C4}"/>
              </a:ext>
            </a:extLst>
          </p:cNvPr>
          <p:cNvSpPr txBox="1"/>
          <p:nvPr/>
        </p:nvSpPr>
        <p:spPr>
          <a:xfrm>
            <a:off x="401216" y="131182"/>
            <a:ext cx="6102220" cy="584775"/>
          </a:xfrm>
          <a:prstGeom prst="rect">
            <a:avLst/>
          </a:prstGeom>
          <a:noFill/>
        </p:spPr>
        <p:txBody>
          <a:bodyPr wrap="square">
            <a:spAutoFit/>
          </a:bodyPr>
          <a:lstStyle/>
          <a:p>
            <a:r>
              <a:rPr lang="en-US" sz="3200" b="1" dirty="0">
                <a:solidFill>
                  <a:schemeClr val="accent1"/>
                </a:solidFill>
              </a:rPr>
              <a:t>Statistieken</a:t>
            </a:r>
            <a:endParaRPr lang="en-NL" sz="3200" dirty="0"/>
          </a:p>
        </p:txBody>
      </p:sp>
    </p:spTree>
    <p:extLst>
      <p:ext uri="{BB962C8B-B14F-4D97-AF65-F5344CB8AC3E}">
        <p14:creationId xmlns:p14="http://schemas.microsoft.com/office/powerpoint/2010/main" val="335503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BE1EEA7-64F7-5EB8-F035-E4F6E3FC5053}"/>
              </a:ext>
            </a:extLst>
          </p:cNvPr>
          <p:cNvPicPr>
            <a:picLocks noChangeAspect="1"/>
          </p:cNvPicPr>
          <p:nvPr/>
        </p:nvPicPr>
        <p:blipFill>
          <a:blip r:embed="rId2"/>
          <a:stretch>
            <a:fillRect/>
          </a:stretch>
        </p:blipFill>
        <p:spPr>
          <a:xfrm>
            <a:off x="742098" y="696574"/>
            <a:ext cx="9642873" cy="5464852"/>
          </a:xfrm>
          <a:prstGeom prst="rect">
            <a:avLst/>
          </a:prstGeom>
        </p:spPr>
      </p:pic>
    </p:spTree>
    <p:extLst>
      <p:ext uri="{BB962C8B-B14F-4D97-AF65-F5344CB8AC3E}">
        <p14:creationId xmlns:p14="http://schemas.microsoft.com/office/powerpoint/2010/main" val="4108403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4CC0E4-6744-4D86-0875-0577F3D3529B}"/>
              </a:ext>
            </a:extLst>
          </p:cNvPr>
          <p:cNvSpPr>
            <a:spLocks noGrp="1"/>
          </p:cNvSpPr>
          <p:nvPr>
            <p:ph type="title"/>
          </p:nvPr>
        </p:nvSpPr>
        <p:spPr/>
        <p:txBody>
          <a:bodyPr/>
          <a:lstStyle/>
          <a:p>
            <a:r>
              <a:rPr lang="en-US" dirty="0"/>
              <a:t>,</a:t>
            </a:r>
            <a:endParaRPr lang="en-NL" dirty="0"/>
          </a:p>
        </p:txBody>
      </p:sp>
      <p:pic>
        <p:nvPicPr>
          <p:cNvPr id="4" name="Afbeelding 3">
            <a:extLst>
              <a:ext uri="{FF2B5EF4-FFF2-40B4-BE49-F238E27FC236}">
                <a16:creationId xmlns:a16="http://schemas.microsoft.com/office/drawing/2014/main" id="{9EB770C9-7EF2-072E-4CF8-4B1BE59E3B4D}"/>
              </a:ext>
            </a:extLst>
          </p:cNvPr>
          <p:cNvPicPr>
            <a:picLocks noChangeAspect="1"/>
          </p:cNvPicPr>
          <p:nvPr/>
        </p:nvPicPr>
        <p:blipFill rotWithShape="1">
          <a:blip r:embed="rId2"/>
          <a:srcRect l="699" t="-1" r="819" b="19225"/>
          <a:stretch/>
        </p:blipFill>
        <p:spPr>
          <a:xfrm>
            <a:off x="291494" y="742334"/>
            <a:ext cx="11609012" cy="5364187"/>
          </a:xfrm>
          <a:prstGeom prst="rect">
            <a:avLst/>
          </a:prstGeom>
        </p:spPr>
      </p:pic>
    </p:spTree>
    <p:extLst>
      <p:ext uri="{BB962C8B-B14F-4D97-AF65-F5344CB8AC3E}">
        <p14:creationId xmlns:p14="http://schemas.microsoft.com/office/powerpoint/2010/main" val="29905549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4CC0E4-6744-4D86-0875-0577F3D3529B}"/>
              </a:ext>
            </a:extLst>
          </p:cNvPr>
          <p:cNvSpPr>
            <a:spLocks noGrp="1"/>
          </p:cNvSpPr>
          <p:nvPr>
            <p:ph type="title"/>
          </p:nvPr>
        </p:nvSpPr>
        <p:spPr/>
        <p:txBody>
          <a:bodyPr/>
          <a:lstStyle/>
          <a:p>
            <a:endParaRPr lang="en-NL"/>
          </a:p>
        </p:txBody>
      </p:sp>
      <p:pic>
        <p:nvPicPr>
          <p:cNvPr id="4" name="Afbeelding 3">
            <a:extLst>
              <a:ext uri="{FF2B5EF4-FFF2-40B4-BE49-F238E27FC236}">
                <a16:creationId xmlns:a16="http://schemas.microsoft.com/office/drawing/2014/main" id="{EB11B5AD-2A5E-04AF-EAED-6A48507356F0}"/>
              </a:ext>
            </a:extLst>
          </p:cNvPr>
          <p:cNvPicPr>
            <a:picLocks noChangeAspect="1"/>
          </p:cNvPicPr>
          <p:nvPr/>
        </p:nvPicPr>
        <p:blipFill>
          <a:blip r:embed="rId2"/>
          <a:stretch>
            <a:fillRect/>
          </a:stretch>
        </p:blipFill>
        <p:spPr>
          <a:xfrm>
            <a:off x="363407" y="729132"/>
            <a:ext cx="11465185" cy="5876941"/>
          </a:xfrm>
          <a:prstGeom prst="rect">
            <a:avLst/>
          </a:prstGeom>
        </p:spPr>
      </p:pic>
    </p:spTree>
    <p:extLst>
      <p:ext uri="{BB962C8B-B14F-4D97-AF65-F5344CB8AC3E}">
        <p14:creationId xmlns:p14="http://schemas.microsoft.com/office/powerpoint/2010/main" val="1452971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FED1FB-A8C4-52E3-166C-1C1F727DB7CF}"/>
              </a:ext>
            </a:extLst>
          </p:cNvPr>
          <p:cNvSpPr>
            <a:spLocks noGrp="1"/>
          </p:cNvSpPr>
          <p:nvPr>
            <p:ph type="title"/>
          </p:nvPr>
        </p:nvSpPr>
        <p:spPr/>
        <p:txBody>
          <a:bodyPr/>
          <a:lstStyle/>
          <a:p>
            <a:endParaRPr lang="en-NL"/>
          </a:p>
        </p:txBody>
      </p:sp>
      <p:sp>
        <p:nvSpPr>
          <p:cNvPr id="3" name="Tijdelijke aanduiding voor inhoud 2">
            <a:extLst>
              <a:ext uri="{FF2B5EF4-FFF2-40B4-BE49-F238E27FC236}">
                <a16:creationId xmlns:a16="http://schemas.microsoft.com/office/drawing/2014/main" id="{9E4E56F5-0195-F9D3-B734-875A6948F53F}"/>
              </a:ext>
            </a:extLst>
          </p:cNvPr>
          <p:cNvSpPr>
            <a:spLocks noGrp="1"/>
          </p:cNvSpPr>
          <p:nvPr>
            <p:ph idx="1"/>
          </p:nvPr>
        </p:nvSpPr>
        <p:spPr/>
        <p:txBody>
          <a:bodyPr/>
          <a:lstStyle/>
          <a:p>
            <a:endParaRPr lang="en-NL"/>
          </a:p>
        </p:txBody>
      </p:sp>
      <p:pic>
        <p:nvPicPr>
          <p:cNvPr id="4" name="Afbeelding 3">
            <a:extLst>
              <a:ext uri="{FF2B5EF4-FFF2-40B4-BE49-F238E27FC236}">
                <a16:creationId xmlns:a16="http://schemas.microsoft.com/office/drawing/2014/main" id="{37C2D444-74C7-284A-62C2-0BF70CB909B9}"/>
              </a:ext>
            </a:extLst>
          </p:cNvPr>
          <p:cNvPicPr>
            <a:picLocks noChangeAspect="1"/>
          </p:cNvPicPr>
          <p:nvPr/>
        </p:nvPicPr>
        <p:blipFill>
          <a:blip r:embed="rId2"/>
          <a:stretch>
            <a:fillRect/>
          </a:stretch>
        </p:blipFill>
        <p:spPr>
          <a:xfrm>
            <a:off x="316180" y="491598"/>
            <a:ext cx="11559640" cy="5865659"/>
          </a:xfrm>
          <a:prstGeom prst="rect">
            <a:avLst/>
          </a:prstGeom>
        </p:spPr>
      </p:pic>
    </p:spTree>
    <p:extLst>
      <p:ext uri="{BB962C8B-B14F-4D97-AF65-F5344CB8AC3E}">
        <p14:creationId xmlns:p14="http://schemas.microsoft.com/office/powerpoint/2010/main" val="3693313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F1A28AD-B518-4F79-0A55-BC066BBF9BC1}"/>
              </a:ext>
            </a:extLst>
          </p:cNvPr>
          <p:cNvPicPr>
            <a:picLocks noChangeAspect="1"/>
          </p:cNvPicPr>
          <p:nvPr/>
        </p:nvPicPr>
        <p:blipFill>
          <a:blip r:embed="rId2"/>
          <a:stretch>
            <a:fillRect/>
          </a:stretch>
        </p:blipFill>
        <p:spPr>
          <a:xfrm>
            <a:off x="614101" y="732927"/>
            <a:ext cx="9574928" cy="5868082"/>
          </a:xfrm>
          <a:prstGeom prst="rect">
            <a:avLst/>
          </a:prstGeom>
        </p:spPr>
      </p:pic>
      <p:sp>
        <p:nvSpPr>
          <p:cNvPr id="7" name="Tekstvak 6">
            <a:extLst>
              <a:ext uri="{FF2B5EF4-FFF2-40B4-BE49-F238E27FC236}">
                <a16:creationId xmlns:a16="http://schemas.microsoft.com/office/drawing/2014/main" id="{B99CCEA3-BF71-483B-1F74-487E74C50497}"/>
              </a:ext>
            </a:extLst>
          </p:cNvPr>
          <p:cNvSpPr txBox="1"/>
          <p:nvPr/>
        </p:nvSpPr>
        <p:spPr>
          <a:xfrm>
            <a:off x="186612" y="155901"/>
            <a:ext cx="6102220" cy="523220"/>
          </a:xfrm>
          <a:prstGeom prst="rect">
            <a:avLst/>
          </a:prstGeom>
          <a:noFill/>
        </p:spPr>
        <p:txBody>
          <a:bodyPr wrap="square">
            <a:spAutoFit/>
          </a:bodyPr>
          <a:lstStyle/>
          <a:p>
            <a:r>
              <a:rPr lang="en-US" sz="2800" b="1" dirty="0">
                <a:solidFill>
                  <a:schemeClr val="accent1"/>
                </a:solidFill>
              </a:rPr>
              <a:t>Welzijn</a:t>
            </a:r>
            <a:endParaRPr lang="en-NL" sz="2800" dirty="0"/>
          </a:p>
        </p:txBody>
      </p:sp>
    </p:spTree>
    <p:extLst>
      <p:ext uri="{BB962C8B-B14F-4D97-AF65-F5344CB8AC3E}">
        <p14:creationId xmlns:p14="http://schemas.microsoft.com/office/powerpoint/2010/main" val="1879516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4DA4BBF-BD17-C773-136B-B7D80837313B}"/>
              </a:ext>
            </a:extLst>
          </p:cNvPr>
          <p:cNvSpPr>
            <a:spLocks noGrp="1"/>
          </p:cNvSpPr>
          <p:nvPr>
            <p:ph idx="1"/>
          </p:nvPr>
        </p:nvSpPr>
        <p:spPr/>
        <p:txBody>
          <a:bodyPr/>
          <a:lstStyle/>
          <a:p>
            <a:endParaRPr lang="en-NL"/>
          </a:p>
        </p:txBody>
      </p:sp>
      <p:pic>
        <p:nvPicPr>
          <p:cNvPr id="5" name="Afbeelding 4">
            <a:extLst>
              <a:ext uri="{FF2B5EF4-FFF2-40B4-BE49-F238E27FC236}">
                <a16:creationId xmlns:a16="http://schemas.microsoft.com/office/drawing/2014/main" id="{FEC78103-D32E-5881-33F0-DA28097DD096}"/>
              </a:ext>
            </a:extLst>
          </p:cNvPr>
          <p:cNvPicPr>
            <a:picLocks noChangeAspect="1"/>
          </p:cNvPicPr>
          <p:nvPr/>
        </p:nvPicPr>
        <p:blipFill rotWithShape="1">
          <a:blip r:embed="rId2"/>
          <a:srcRect l="2225" r="2938"/>
          <a:stretch/>
        </p:blipFill>
        <p:spPr>
          <a:xfrm>
            <a:off x="391886" y="712275"/>
            <a:ext cx="11010122" cy="5433450"/>
          </a:xfrm>
          <a:prstGeom prst="rect">
            <a:avLst/>
          </a:prstGeom>
        </p:spPr>
      </p:pic>
      <p:sp>
        <p:nvSpPr>
          <p:cNvPr id="7" name="Tekstvak 6">
            <a:extLst>
              <a:ext uri="{FF2B5EF4-FFF2-40B4-BE49-F238E27FC236}">
                <a16:creationId xmlns:a16="http://schemas.microsoft.com/office/drawing/2014/main" id="{722BAAE9-2C5F-3187-9B76-33FA4E03A7D1}"/>
              </a:ext>
            </a:extLst>
          </p:cNvPr>
          <p:cNvSpPr txBox="1"/>
          <p:nvPr/>
        </p:nvSpPr>
        <p:spPr>
          <a:xfrm>
            <a:off x="391886" y="181966"/>
            <a:ext cx="6102220" cy="523220"/>
          </a:xfrm>
          <a:prstGeom prst="rect">
            <a:avLst/>
          </a:prstGeom>
          <a:noFill/>
        </p:spPr>
        <p:txBody>
          <a:bodyPr wrap="square">
            <a:spAutoFit/>
          </a:bodyPr>
          <a:lstStyle/>
          <a:p>
            <a:r>
              <a:rPr lang="en-US" sz="2800" b="1" dirty="0">
                <a:solidFill>
                  <a:schemeClr val="accent1"/>
                </a:solidFill>
              </a:rPr>
              <a:t>De sociale basis</a:t>
            </a:r>
            <a:endParaRPr lang="en-NL" sz="2800" dirty="0"/>
          </a:p>
        </p:txBody>
      </p:sp>
    </p:spTree>
    <p:extLst>
      <p:ext uri="{BB962C8B-B14F-4D97-AF65-F5344CB8AC3E}">
        <p14:creationId xmlns:p14="http://schemas.microsoft.com/office/powerpoint/2010/main" val="749753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44DA4BBF-BD17-C773-136B-B7D80837313B}"/>
              </a:ext>
            </a:extLst>
          </p:cNvPr>
          <p:cNvSpPr>
            <a:spLocks noGrp="1"/>
          </p:cNvSpPr>
          <p:nvPr>
            <p:ph idx="1"/>
          </p:nvPr>
        </p:nvSpPr>
        <p:spPr/>
        <p:txBody>
          <a:bodyPr/>
          <a:lstStyle/>
          <a:p>
            <a:endParaRPr lang="en-NL"/>
          </a:p>
        </p:txBody>
      </p:sp>
      <p:pic>
        <p:nvPicPr>
          <p:cNvPr id="5" name="Afbeelding 4">
            <a:extLst>
              <a:ext uri="{FF2B5EF4-FFF2-40B4-BE49-F238E27FC236}">
                <a16:creationId xmlns:a16="http://schemas.microsoft.com/office/drawing/2014/main" id="{FDABC30A-E112-65A5-19C2-2CF50C8172F3}"/>
              </a:ext>
            </a:extLst>
          </p:cNvPr>
          <p:cNvPicPr>
            <a:picLocks noChangeAspect="1"/>
          </p:cNvPicPr>
          <p:nvPr/>
        </p:nvPicPr>
        <p:blipFill rotWithShape="1">
          <a:blip r:embed="rId2"/>
          <a:srcRect r="7994"/>
          <a:stretch/>
        </p:blipFill>
        <p:spPr>
          <a:xfrm>
            <a:off x="456786" y="751035"/>
            <a:ext cx="11319181" cy="5397838"/>
          </a:xfrm>
          <a:prstGeom prst="rect">
            <a:avLst/>
          </a:prstGeom>
        </p:spPr>
      </p:pic>
      <p:pic>
        <p:nvPicPr>
          <p:cNvPr id="7" name="Afbeelding 6">
            <a:extLst>
              <a:ext uri="{FF2B5EF4-FFF2-40B4-BE49-F238E27FC236}">
                <a16:creationId xmlns:a16="http://schemas.microsoft.com/office/drawing/2014/main" id="{ECAE6EF8-8AB6-2105-58DB-A21B0D4E6AA6}"/>
              </a:ext>
            </a:extLst>
          </p:cNvPr>
          <p:cNvPicPr>
            <a:picLocks noChangeAspect="1"/>
          </p:cNvPicPr>
          <p:nvPr/>
        </p:nvPicPr>
        <p:blipFill>
          <a:blip r:embed="rId3"/>
          <a:stretch>
            <a:fillRect/>
          </a:stretch>
        </p:blipFill>
        <p:spPr>
          <a:xfrm>
            <a:off x="456786" y="42847"/>
            <a:ext cx="2034487" cy="821261"/>
          </a:xfrm>
          <a:prstGeom prst="rect">
            <a:avLst/>
          </a:prstGeom>
        </p:spPr>
      </p:pic>
    </p:spTree>
    <p:extLst>
      <p:ext uri="{BB962C8B-B14F-4D97-AF65-F5344CB8AC3E}">
        <p14:creationId xmlns:p14="http://schemas.microsoft.com/office/powerpoint/2010/main" val="1955231090"/>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86</TotalTime>
  <Words>112</Words>
  <Application>Microsoft Office PowerPoint</Application>
  <PresentationFormat>Breedbeeld</PresentationFormat>
  <Paragraphs>11</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Calibri</vt:lpstr>
      <vt:lpstr>Corbel</vt:lpstr>
      <vt:lpstr>Wingdings 2</vt:lpstr>
      <vt:lpstr>Frame</vt:lpstr>
      <vt:lpstr>PowerPoint-presentatie</vt:lpstr>
      <vt:lpstr>PowerPoint-presentatie</vt:lpstr>
      <vt:lpstr>PowerPoint-presentatie</vt:lpstr>
      <vt:lpstr>,</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Bryan Balak</dc:creator>
  <cp:lastModifiedBy>Gerrit Reijnen</cp:lastModifiedBy>
  <cp:revision>1</cp:revision>
  <dcterms:created xsi:type="dcterms:W3CDTF">2023-10-04T08:44:01Z</dcterms:created>
  <dcterms:modified xsi:type="dcterms:W3CDTF">2023-11-09T17:18:18Z</dcterms:modified>
</cp:coreProperties>
</file>